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4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Raleway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6EE303-F6E5-4A27-ADAF-C3A218B17B68}">
  <a:tblStyle styleId="{AE6EE303-F6E5-4A27-ADAF-C3A218B17B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2" name="Shape 5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0" name="Shape 6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6" name="Shape 6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0" name="Shape 6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https://www.ksb.com/centrifugal-pump-lexicon/noise-in-pumps-and-systems/191140/</a:t>
            </a:r>
          </a:p>
        </p:txBody>
      </p:sp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20015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Noto Sans Symbols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62013" y="571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800100"/>
            <a:ext cx="82296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Noto Sans Symbols"/>
              <a:buChar char="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800100"/>
            <a:ext cx="40386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Noto Sans Symbols"/>
              <a:buChar char="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800100"/>
            <a:ext cx="40386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Noto Sans Symbols"/>
              <a:buChar char="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49179" y="0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800101"/>
            <a:ext cx="40401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1314451"/>
            <a:ext cx="40401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Noto Sans Symbols"/>
              <a:buChar char="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3"/>
          </p:nvPr>
        </p:nvSpPr>
        <p:spPr>
          <a:xfrm>
            <a:off x="4645025" y="800101"/>
            <a:ext cx="40419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4"/>
          </p:nvPr>
        </p:nvSpPr>
        <p:spPr>
          <a:xfrm>
            <a:off x="4645025" y="1314451"/>
            <a:ext cx="40419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Noto Sans Symbols"/>
              <a:buChar char="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38978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 descr="mailbox://C%7C/Documents%20and%20Settings/Emmanuel%20Collins/Application%20Data/Thunderbird/Profiles/zb681exv.default/Mail/mail.eng.fsu.edu/Inbox?number=2414370388&amp;part=1.1.2&amp;filename=7oNBg.png"/>
          <p:cNvSpPr/>
          <p:nvPr/>
        </p:nvSpPr>
        <p:spPr>
          <a:xfrm>
            <a:off x="155575" y="-273844"/>
            <a:ext cx="9525000" cy="5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 descr="mailbox://C%7C/Documents%20and%20Settings/Emmanuel%20Collins/Application%20Data/Thunderbird/Profiles/zb681exv.default/Mail/mail.eng.fsu.edu/Inbox?number=2414370388&amp;part=1.1.2&amp;filename=7oNBg.png"/>
          <p:cNvSpPr/>
          <p:nvPr/>
        </p:nvSpPr>
        <p:spPr>
          <a:xfrm>
            <a:off x="155575" y="-273844"/>
            <a:ext cx="9525000" cy="5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800100"/>
            <a:ext cx="3008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581400" y="800100"/>
            <a:ext cx="5105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Noto Sans Symbols"/>
              <a:buChar char="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57200" y="1657350"/>
            <a:ext cx="3008400" cy="27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8001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686800" y="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1792288" y="800099"/>
            <a:ext cx="5486400" cy="274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37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8001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686800" y="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86338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Noto Sans Symbols"/>
              <a:buChar char="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0" y="628650"/>
            <a:ext cx="9144000" cy="0"/>
          </a:xfrm>
          <a:prstGeom prst="straightConnector1">
            <a:avLst/>
          </a:prstGeom>
          <a:noFill/>
          <a:ln w="44450" cap="flat" cmpd="sng">
            <a:solidFill>
              <a:srgbClr val="23619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 txBox="1"/>
          <p:nvPr/>
        </p:nvSpPr>
        <p:spPr>
          <a:xfrm>
            <a:off x="152400" y="1"/>
            <a:ext cx="8839200" cy="5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629150"/>
            <a:ext cx="9144000" cy="5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8686800" y="4868754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2213290216300086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motionindustries.com/taxonomy/Bearings/browse/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600" b="1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908550"/>
            <a:ext cx="71628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646300" y="2908175"/>
            <a:ext cx="5753100" cy="15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/>
              <a:t>Virtual Design Review 2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/>
              <a:t>Patrick Duggan, Garrett Hart, Thomas Kline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000"/>
              <a:t>11/09/2017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2928950" y="2366375"/>
            <a:ext cx="3187800" cy="5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Tesla Pump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7608350" y="4188125"/>
            <a:ext cx="1582200" cy="4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Team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403412" y="1899408"/>
            <a:ext cx="3082134" cy="124720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Overall Concept 1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4996500" y="431817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3. Concept 1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Thomas Kline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150" y="889000"/>
            <a:ext cx="4061400" cy="35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/>
          <p:nvPr/>
        </p:nvSpPr>
        <p:spPr>
          <a:xfrm rot="3736797">
            <a:off x="5055189" y="1368388"/>
            <a:ext cx="166397" cy="99459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 rot="-7638237">
            <a:off x="8191429" y="696549"/>
            <a:ext cx="166325" cy="99452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94"/>
          <p:cNvSpPr txBox="1"/>
          <p:nvPr/>
        </p:nvSpPr>
        <p:spPr>
          <a:xfrm>
            <a:off x="421150" y="1150437"/>
            <a:ext cx="40614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Cylindrical Housing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Anchor points at bottom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Two outlets </a:t>
            </a:r>
          </a:p>
          <a:p>
            <a:pPr marL="914400" lvl="1" indent="-330200">
              <a:lnSpc>
                <a:spcPts val="18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Mixing</a:t>
            </a:r>
          </a:p>
          <a:p>
            <a:pPr marL="914400" lvl="1" indent="-330200">
              <a:lnSpc>
                <a:spcPts val="18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Pump out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 smtClean="0"/>
              <a:t>Inlets </a:t>
            </a:r>
            <a:r>
              <a:rPr lang="en" sz="1800" dirty="0"/>
              <a:t>at the bottom centered around the shaft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Disks centered in housing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94"/>
          <p:cNvSpPr txBox="1"/>
          <p:nvPr/>
        </p:nvSpPr>
        <p:spPr>
          <a:xfrm>
            <a:off x="421150" y="1150437"/>
            <a:ext cx="40614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Cylindrical Housing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Anchor points at bottom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Two outlets </a:t>
            </a:r>
          </a:p>
          <a:p>
            <a:pPr marL="914400" lvl="1" indent="-330200">
              <a:lnSpc>
                <a:spcPts val="18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Mixing</a:t>
            </a:r>
          </a:p>
          <a:p>
            <a:pPr marL="914400" lvl="1" indent="-330200">
              <a:lnSpc>
                <a:spcPts val="18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Pump out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 smtClean="0"/>
              <a:t>Inlets </a:t>
            </a:r>
            <a:r>
              <a:rPr lang="en" sz="1800" dirty="0"/>
              <a:t>at the bottom centered around the shaft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Disks centered in housing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Overall Concept 1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1149675" y="962525"/>
            <a:ext cx="5133600" cy="59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 txBox="1"/>
          <p:nvPr/>
        </p:nvSpPr>
        <p:spPr>
          <a:xfrm>
            <a:off x="4996500" y="431817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3. Concept 1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Thomas Kline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150" y="889000"/>
            <a:ext cx="4061400" cy="35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/>
          <p:nvPr/>
        </p:nvSpPr>
        <p:spPr>
          <a:xfrm rot="-3122062">
            <a:off x="6374855" y="2419673"/>
            <a:ext cx="166290" cy="113570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3051361">
            <a:off x="7167486" y="2460408"/>
            <a:ext cx="166331" cy="112693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 rot="-5917684">
            <a:off x="6252412" y="2851573"/>
            <a:ext cx="165978" cy="120145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2078250" y="3483885"/>
            <a:ext cx="704100" cy="294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Overall Concept 1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1149675" y="962525"/>
            <a:ext cx="5133600" cy="59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 txBox="1"/>
          <p:nvPr/>
        </p:nvSpPr>
        <p:spPr>
          <a:xfrm>
            <a:off x="4996500" y="431817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3. Concept 1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Thomas Kline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150" y="889000"/>
            <a:ext cx="4061400" cy="35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 rot="-5264084">
            <a:off x="6373650" y="2988847"/>
            <a:ext cx="189748" cy="109170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567167" y="3196966"/>
            <a:ext cx="3369900" cy="598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94"/>
          <p:cNvSpPr txBox="1"/>
          <p:nvPr/>
        </p:nvSpPr>
        <p:spPr>
          <a:xfrm>
            <a:off x="421150" y="1150437"/>
            <a:ext cx="40614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Cylindrical Housing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Anchor points at bottom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Two outlets </a:t>
            </a:r>
          </a:p>
          <a:p>
            <a:pPr marL="914400" lvl="1" indent="-330200">
              <a:lnSpc>
                <a:spcPts val="18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Mixing</a:t>
            </a:r>
          </a:p>
          <a:p>
            <a:pPr marL="914400" lvl="1" indent="-330200">
              <a:lnSpc>
                <a:spcPts val="18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Pump out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 smtClean="0"/>
              <a:t>Inlets </a:t>
            </a:r>
            <a:r>
              <a:rPr lang="en" sz="1800" dirty="0"/>
              <a:t>at the bottom centered around the shaft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Disks centered in housing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Overall Concept 1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1149675" y="962525"/>
            <a:ext cx="5133600" cy="59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 txBox="1"/>
          <p:nvPr/>
        </p:nvSpPr>
        <p:spPr>
          <a:xfrm>
            <a:off x="4996500" y="431817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3. Concept 1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Thomas Kline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150" y="889000"/>
            <a:ext cx="4061400" cy="35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94"/>
          <p:cNvSpPr txBox="1"/>
          <p:nvPr/>
        </p:nvSpPr>
        <p:spPr>
          <a:xfrm>
            <a:off x="421150" y="1150437"/>
            <a:ext cx="40614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Cylindrical Housing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Anchor points at bottom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Two outlets </a:t>
            </a:r>
          </a:p>
          <a:p>
            <a:pPr marL="914400" lvl="1" indent="-330200">
              <a:lnSpc>
                <a:spcPts val="18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Mixing</a:t>
            </a:r>
          </a:p>
          <a:p>
            <a:pPr marL="914400" lvl="1" indent="-330200">
              <a:lnSpc>
                <a:spcPts val="18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Pump out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 smtClean="0"/>
              <a:t>Inlets </a:t>
            </a:r>
            <a:r>
              <a:rPr lang="en" sz="1800" dirty="0"/>
              <a:t>at the bottom centered around the shaft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Disks centered in housing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600" b="1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Presenting Next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988500" y="3407126"/>
            <a:ext cx="6666300" cy="103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Patrick Duggan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/>
              <a:t>Design Concept 2 &amp; Design Components</a:t>
            </a:r>
          </a:p>
          <a:p>
            <a:pPr lvl="0" algn="ctr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l="10474" b="16450"/>
          <a:stretch/>
        </p:blipFill>
        <p:spPr>
          <a:xfrm>
            <a:off x="3306191" y="781200"/>
            <a:ext cx="2030905" cy="26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148950" y="1260650"/>
            <a:ext cx="51333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Cylindrical divergent housing</a:t>
            </a:r>
          </a:p>
          <a:p>
            <a:pPr marL="914400" lvl="1" indent="-3302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Direct flow to outlet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Solid disk near center of disk stack</a:t>
            </a:r>
          </a:p>
          <a:p>
            <a:pPr marL="914400" lvl="1" indent="-3302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Prevent fluid from traveling farther vertically and direct it outwards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Structural support and mounting at base</a:t>
            </a:r>
          </a:p>
          <a:p>
            <a:pPr marL="914400" lvl="1" indent="-3302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Connect to flange</a:t>
            </a:r>
          </a:p>
          <a:p>
            <a:pPr marL="742950" lvl="0" indent="-28575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SzPct val="160000"/>
              <a:buFont typeface="Arial" panose="020B0604020202020204" pitchFamily="34" charset="0"/>
              <a:buChar char="•"/>
            </a:pPr>
            <a:endParaRPr sz="1800" dirty="0">
              <a:solidFill>
                <a:srgbClr val="595959"/>
              </a:solidFill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Overall Concept 2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5478050" y="409812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4. Concept 2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Patrick Duggan</a:t>
            </a:r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550" y="984750"/>
            <a:ext cx="3173474" cy="314116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/>
          <p:nvPr/>
        </p:nvSpPr>
        <p:spPr>
          <a:xfrm>
            <a:off x="264970" y="1179968"/>
            <a:ext cx="3507300" cy="711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/>
          <p:nvPr/>
        </p:nvSpPr>
        <p:spPr>
          <a:xfrm rot="-1522745">
            <a:off x="8290132" y="2186601"/>
            <a:ext cx="149088" cy="114810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/>
          <p:nvPr/>
        </p:nvSpPr>
        <p:spPr>
          <a:xfrm rot="6021609">
            <a:off x="6193941" y="2725333"/>
            <a:ext cx="166820" cy="103771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Overall Concept 2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5478050" y="409812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4. Concept 2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Patrick Duggan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550" y="984750"/>
            <a:ext cx="3173474" cy="314116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/>
          <p:nvPr/>
        </p:nvSpPr>
        <p:spPr>
          <a:xfrm>
            <a:off x="280424" y="1969075"/>
            <a:ext cx="4880745" cy="106099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/>
          <p:nvPr/>
        </p:nvSpPr>
        <p:spPr>
          <a:xfrm rot="5387589">
            <a:off x="5681193" y="1602937"/>
            <a:ext cx="166201" cy="940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96"/>
          <p:cNvSpPr txBox="1"/>
          <p:nvPr/>
        </p:nvSpPr>
        <p:spPr>
          <a:xfrm>
            <a:off x="206600" y="1212425"/>
            <a:ext cx="51333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solidFill>
                <a:srgbClr val="595959"/>
              </a:solidFill>
            </a:endParaRPr>
          </a:p>
        </p:txBody>
      </p:sp>
      <p:sp>
        <p:nvSpPr>
          <p:cNvPr id="15" name="Shape 283"/>
          <p:cNvSpPr txBox="1"/>
          <p:nvPr/>
        </p:nvSpPr>
        <p:spPr>
          <a:xfrm>
            <a:off x="148950" y="1260650"/>
            <a:ext cx="51333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Cylindrical divergent housing</a:t>
            </a:r>
          </a:p>
          <a:p>
            <a:pPr marL="914400" lvl="1" indent="-3302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Direct flow to outlet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Solid disk near center of disk stack</a:t>
            </a:r>
          </a:p>
          <a:p>
            <a:pPr marL="914400" lvl="1" indent="-3302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Prevent fluid from traveling farther vertically and direct it outwards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Structural support and mounting at base</a:t>
            </a:r>
          </a:p>
          <a:p>
            <a:pPr marL="914400" lvl="1" indent="-3302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Connect to flange</a:t>
            </a:r>
          </a:p>
          <a:p>
            <a:pPr marL="742950" lvl="0" indent="-28575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SzPct val="160000"/>
              <a:buFont typeface="Arial" panose="020B0604020202020204" pitchFamily="34" charset="0"/>
              <a:buChar char="•"/>
            </a:pPr>
            <a:endParaRPr sz="1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/>
        </p:nvSpPr>
        <p:spPr>
          <a:xfrm>
            <a:off x="545594" y="410667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Overall Concept 2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5478050" y="409812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4. Concept 2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Patrick Duggan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550" y="984750"/>
            <a:ext cx="3173474" cy="314116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/>
          <p:nvPr/>
        </p:nvSpPr>
        <p:spPr>
          <a:xfrm>
            <a:off x="286870" y="3059906"/>
            <a:ext cx="4605829" cy="83077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 rot="5387589">
            <a:off x="5861630" y="2634206"/>
            <a:ext cx="167768" cy="50646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 rot="-5412411">
            <a:off x="7822168" y="2417337"/>
            <a:ext cx="166201" cy="940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83"/>
          <p:cNvSpPr txBox="1"/>
          <p:nvPr/>
        </p:nvSpPr>
        <p:spPr>
          <a:xfrm>
            <a:off x="148950" y="1260650"/>
            <a:ext cx="51333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Cylindrical divergent housing</a:t>
            </a:r>
          </a:p>
          <a:p>
            <a:pPr marL="914400" lvl="1" indent="-3302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Direct flow to outlet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Solid disk near center of disk stack</a:t>
            </a:r>
          </a:p>
          <a:p>
            <a:pPr marL="914400" lvl="1" indent="-3302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Prevent fluid from traveling farther vertically and direct it outwards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Structural support and mounting at base</a:t>
            </a:r>
          </a:p>
          <a:p>
            <a:pPr marL="914400" lvl="1" indent="-3302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Connect to flange</a:t>
            </a:r>
          </a:p>
          <a:p>
            <a:pPr marL="742950" lvl="0" indent="-28575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SzPct val="160000"/>
              <a:buFont typeface="Arial" panose="020B0604020202020204" pitchFamily="34" charset="0"/>
              <a:buChar char="•"/>
            </a:pPr>
            <a:endParaRPr sz="1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Overall Concept 2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160600" y="1258925"/>
            <a:ext cx="51333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Cantilever style bearings for shaft support</a:t>
            </a:r>
          </a:p>
          <a:p>
            <a:pPr marL="914400" marR="0" lvl="1" indent="-33020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600" dirty="0"/>
              <a:t>2 bearings located near </a:t>
            </a:r>
            <a:r>
              <a:rPr lang="en" sz="1600" dirty="0" smtClean="0"/>
              <a:t>base</a:t>
            </a:r>
          </a:p>
          <a:p>
            <a:pPr marL="869950" marR="0" lvl="1" indent="-28575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endParaRPr lang="en" sz="1600" dirty="0"/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Two inlets</a:t>
            </a:r>
          </a:p>
          <a:p>
            <a:pPr marL="914400" lvl="1" indent="-3302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Top &amp; bottom</a:t>
            </a:r>
          </a:p>
          <a:p>
            <a:pPr marL="1371600" lvl="2" indent="-3302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Permit more fluid to enter</a:t>
            </a:r>
          </a:p>
          <a:p>
            <a:pPr marL="1371600" lvl="2" indent="-3302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Top inlet funneled entrance to help guide fluid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One outlet</a:t>
            </a:r>
          </a:p>
          <a:p>
            <a:pPr marL="914400" lvl="1" indent="-330200">
              <a:lnSpc>
                <a:spcPts val="1800"/>
              </a:lnSpc>
              <a:spcAft>
                <a:spcPts val="160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Nipple attachment to connec</a:t>
            </a:r>
            <a:r>
              <a:rPr lang="en" sz="1600" dirty="0">
                <a:solidFill>
                  <a:schemeClr val="dk1"/>
                </a:solidFill>
              </a:rPr>
              <a:t>t hose </a:t>
            </a:r>
          </a:p>
          <a:p>
            <a:pPr marL="742950" lvl="0" indent="-28575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sz="1800" dirty="0">
              <a:solidFill>
                <a:srgbClr val="595959"/>
              </a:solidFill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5542525" y="417432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4. Concept 2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Patrick Duggan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175" y="984750"/>
            <a:ext cx="3145400" cy="327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/>
          <p:nvPr/>
        </p:nvSpPr>
        <p:spPr>
          <a:xfrm>
            <a:off x="331694" y="823950"/>
            <a:ext cx="4668055" cy="61040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/>
          <p:nvPr/>
        </p:nvSpPr>
        <p:spPr>
          <a:xfrm rot="3344185">
            <a:off x="6334060" y="2537320"/>
            <a:ext cx="166252" cy="85777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/>
          <p:nvPr/>
        </p:nvSpPr>
        <p:spPr>
          <a:xfrm rot="4939400">
            <a:off x="6328630" y="2757950"/>
            <a:ext cx="166189" cy="7742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160600" y="1258925"/>
            <a:ext cx="51333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>
              <a:lnSpc>
                <a:spcPts val="2200"/>
              </a:lnSpc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Cantilever style bearings for shaft support</a:t>
            </a:r>
          </a:p>
          <a:p>
            <a:pPr marL="914400" lvl="1" indent="-330200">
              <a:lnSpc>
                <a:spcPts val="2200"/>
              </a:lnSpc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600" dirty="0"/>
              <a:t>2 bearings located near base</a:t>
            </a:r>
          </a:p>
          <a:p>
            <a:pPr marL="584200" marR="0" lvl="1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0000"/>
            </a:pPr>
            <a:endParaRPr lang="en" sz="1600" dirty="0"/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Two </a:t>
            </a:r>
            <a:r>
              <a:rPr lang="en" sz="1800" dirty="0" smtClean="0"/>
              <a:t>inlets</a:t>
            </a:r>
            <a:endParaRPr lang="en" sz="1800" dirty="0"/>
          </a:p>
          <a:p>
            <a:pPr marL="914400" lvl="1" indent="-330200">
              <a:lnSpc>
                <a:spcPts val="18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Top &amp; bottom</a:t>
            </a:r>
          </a:p>
          <a:p>
            <a:pPr marL="1371600" lvl="2" indent="-330200">
              <a:lnSpc>
                <a:spcPts val="18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Permit more fluid to enter</a:t>
            </a:r>
          </a:p>
          <a:p>
            <a:pPr marL="1371600" lvl="2" indent="-330200">
              <a:lnSpc>
                <a:spcPts val="18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Top inlet funneled entrance to help guide fluid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 smtClean="0"/>
              <a:t>One </a:t>
            </a:r>
            <a:r>
              <a:rPr lang="en" sz="1800" dirty="0"/>
              <a:t>outlet</a:t>
            </a:r>
          </a:p>
          <a:p>
            <a:pPr marL="914400" lvl="1" indent="-330200">
              <a:lnSpc>
                <a:spcPts val="1800"/>
              </a:lnSpc>
              <a:spcAft>
                <a:spcPts val="160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Nipple attachment to connec</a:t>
            </a:r>
            <a:r>
              <a:rPr lang="en" sz="1600" dirty="0">
                <a:solidFill>
                  <a:schemeClr val="dk1"/>
                </a:solidFill>
              </a:rPr>
              <a:t>t hose 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solidFill>
                <a:srgbClr val="595959"/>
              </a:solidFill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Overall Concept 2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5542525" y="417432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4. Concept 2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Patrick Duggan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175" y="984750"/>
            <a:ext cx="3145400" cy="327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/>
          <p:nvPr/>
        </p:nvSpPr>
        <p:spPr>
          <a:xfrm>
            <a:off x="295835" y="1390879"/>
            <a:ext cx="4902514" cy="198881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 rot="3344185">
            <a:off x="6334060" y="2537320"/>
            <a:ext cx="166252" cy="85777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 rot="5387589">
            <a:off x="6334083" y="919231"/>
            <a:ext cx="166201" cy="774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475" y="3082025"/>
            <a:ext cx="1523075" cy="15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7463" y="928788"/>
            <a:ext cx="117157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188" y="924025"/>
            <a:ext cx="117157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6750" y="928788"/>
            <a:ext cx="117157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76300" y="899425"/>
            <a:ext cx="117157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8">
            <a:alphaModFix/>
          </a:blip>
          <a:srcRect l="10474" b="16450"/>
          <a:stretch/>
        </p:blipFill>
        <p:spPr>
          <a:xfrm>
            <a:off x="357312" y="899425"/>
            <a:ext cx="1252825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297463" y="2652013"/>
            <a:ext cx="1372500" cy="60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/>
              <a:t>Patrick Duggan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200"/>
              <a:t>Team Leader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204975" y="53475"/>
            <a:ext cx="5632500" cy="60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 b="1">
                <a:latin typeface="Raleway"/>
                <a:ea typeface="Raleway"/>
                <a:cs typeface="Raleway"/>
                <a:sym typeface="Raleway"/>
              </a:rPr>
              <a:t>Design Team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2066988" y="2703013"/>
            <a:ext cx="1372500" cy="60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Eric Goff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/>
              <a:t>Secretary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786638" y="2703013"/>
            <a:ext cx="1372500" cy="60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Garrett Hart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/>
              <a:t>Treasurer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546925" y="2652013"/>
            <a:ext cx="1372500" cy="60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Thomas Kline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/>
              <a:t>Lead ME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7275825" y="2652027"/>
            <a:ext cx="1458300" cy="70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Christopher Salim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/>
              <a:t>Design Coordinator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83075" y="3395288"/>
            <a:ext cx="1133675" cy="11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706063" y="3405325"/>
            <a:ext cx="2044500" cy="100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Advisors: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James Martin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James Smith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5785700" y="3370075"/>
            <a:ext cx="2616000" cy="118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Faculty Advisors: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Shayne McConomy, PhD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Chiang Shih, PhD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/>
              <a:t>Lance Cooley, PhD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Overall Concept 2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160600" y="1258925"/>
            <a:ext cx="51333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>
              <a:lnSpc>
                <a:spcPts val="2200"/>
              </a:lnSpc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Cantilever style bearings for shaft support</a:t>
            </a:r>
          </a:p>
          <a:p>
            <a:pPr marL="914400" lvl="1" indent="-330200">
              <a:lnSpc>
                <a:spcPts val="2200"/>
              </a:lnSpc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600" dirty="0"/>
              <a:t>2 bearings located near </a:t>
            </a:r>
            <a:r>
              <a:rPr lang="en" sz="1600" dirty="0" smtClean="0"/>
              <a:t>base</a:t>
            </a:r>
          </a:p>
          <a:p>
            <a:pPr marL="584200" lvl="1">
              <a:lnSpc>
                <a:spcPts val="2200"/>
              </a:lnSpc>
              <a:buClr>
                <a:srgbClr val="000000"/>
              </a:buClr>
              <a:buSzPct val="160000"/>
            </a:pPr>
            <a:endParaRPr lang="en" sz="1600" dirty="0"/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 smtClean="0"/>
              <a:t>Two </a:t>
            </a:r>
            <a:r>
              <a:rPr lang="en" sz="1800" dirty="0"/>
              <a:t>inlets</a:t>
            </a:r>
          </a:p>
          <a:p>
            <a:pPr marL="914400" lvl="1" indent="-330200">
              <a:lnSpc>
                <a:spcPts val="18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Top &amp; bottom</a:t>
            </a:r>
          </a:p>
          <a:p>
            <a:pPr marL="1371600" lvl="2" indent="-330200">
              <a:lnSpc>
                <a:spcPts val="18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Permit more fluid to enter</a:t>
            </a:r>
          </a:p>
          <a:p>
            <a:pPr marL="1371600" lvl="2" indent="-330200">
              <a:lnSpc>
                <a:spcPts val="18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Top inlet funneled entrance to help guide fluid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 smtClean="0"/>
              <a:t>One </a:t>
            </a:r>
            <a:r>
              <a:rPr lang="en" sz="1800" dirty="0"/>
              <a:t>outlet</a:t>
            </a:r>
          </a:p>
          <a:p>
            <a:pPr marL="914400" lvl="1" indent="-3302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Nipple attachment to connec</a:t>
            </a:r>
            <a:r>
              <a:rPr lang="en" sz="1600" dirty="0">
                <a:solidFill>
                  <a:schemeClr val="dk1"/>
                </a:solidFill>
              </a:rPr>
              <a:t>t hose </a:t>
            </a:r>
          </a:p>
          <a:p>
            <a:pPr marL="742950" lvl="0" indent="-28575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SzPct val="160000"/>
              <a:buFont typeface="Arial" panose="020B0604020202020204" pitchFamily="34" charset="0"/>
              <a:buChar char="•"/>
            </a:pPr>
            <a:endParaRPr sz="1800" dirty="0">
              <a:solidFill>
                <a:srgbClr val="595959"/>
              </a:solidFill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5542525" y="417432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4. Concept 2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Patrick Duggan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175" y="984750"/>
            <a:ext cx="3145400" cy="327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/>
          <p:nvPr/>
        </p:nvSpPr>
        <p:spPr>
          <a:xfrm>
            <a:off x="421000" y="3831125"/>
            <a:ext cx="4612500" cy="686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/>
          <p:nvPr/>
        </p:nvSpPr>
        <p:spPr>
          <a:xfrm rot="-12411">
            <a:off x="8307810" y="2192990"/>
            <a:ext cx="166201" cy="85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Disk Hole Design</a:t>
            </a:r>
          </a:p>
        </p:txBody>
      </p:sp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938" y="908550"/>
            <a:ext cx="3596868" cy="32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106975" y="756150"/>
            <a:ext cx="4955100" cy="352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Disk holes directly affect:</a:t>
            </a:r>
          </a:p>
          <a:p>
            <a:pPr marL="914400" lvl="1" indent="-3302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600">
                <a:solidFill>
                  <a:schemeClr val="dk1"/>
                </a:solidFill>
              </a:rPr>
              <a:t>Weight of pump</a:t>
            </a:r>
          </a:p>
          <a:p>
            <a:pPr marL="914400" lvl="1" indent="-3302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600">
                <a:solidFill>
                  <a:schemeClr val="dk1"/>
                </a:solidFill>
              </a:rPr>
              <a:t>Efficiency of fluid flow</a:t>
            </a:r>
          </a:p>
          <a:p>
            <a:pPr marL="914400" lvl="1" indent="-3302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600">
                <a:solidFill>
                  <a:schemeClr val="dk1"/>
                </a:solidFill>
              </a:rPr>
              <a:t>Velocity of fluid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Design can include a combination of multiple hole designs 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The housing intakes will also be similar to the disk holes to avoid unneeded stress build up with fluid intake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61" name="Shape 361"/>
          <p:cNvSpPr txBox="1"/>
          <p:nvPr/>
        </p:nvSpPr>
        <p:spPr>
          <a:xfrm>
            <a:off x="5542525" y="417432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6. Disk Hole Concept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Patrick Duggan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 l="46521" t="41080" r="42294" b="49917"/>
          <a:stretch/>
        </p:blipFill>
        <p:spPr>
          <a:xfrm>
            <a:off x="6758801" y="1051875"/>
            <a:ext cx="248075" cy="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 l="46521" t="41080" r="42294" b="49917"/>
          <a:stretch/>
        </p:blipFill>
        <p:spPr>
          <a:xfrm>
            <a:off x="6678101" y="2543300"/>
            <a:ext cx="248075" cy="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 l="46521" t="41080" r="42294" b="49917"/>
          <a:stretch/>
        </p:blipFill>
        <p:spPr>
          <a:xfrm>
            <a:off x="8542226" y="2589850"/>
            <a:ext cx="248075" cy="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 l="46521" t="41080" r="42294" b="49917"/>
          <a:stretch/>
        </p:blipFill>
        <p:spPr>
          <a:xfrm rot="10800000" flipH="1">
            <a:off x="8542225" y="995519"/>
            <a:ext cx="248075" cy="2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6678100" y="908550"/>
            <a:ext cx="7098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(a)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8495275" y="2461050"/>
            <a:ext cx="495000" cy="43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(d)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8495275" y="954725"/>
            <a:ext cx="7098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(b)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6527938" y="2383950"/>
            <a:ext cx="7098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Disk Hole Design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106975" y="756150"/>
            <a:ext cx="4955100" cy="352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The hole shapes in 6a and 6b offer a cheap and simple simple design </a:t>
            </a:r>
          </a:p>
          <a:p>
            <a:pPr marL="914400" lvl="1" indent="-330200" rtl="0">
              <a:spcBef>
                <a:spcPts val="0"/>
              </a:spcBef>
              <a:buSzPct val="100000"/>
              <a:buChar char="○"/>
            </a:pPr>
            <a:r>
              <a:rPr lang="en" sz="1600"/>
              <a:t>These designs are currently used in a wide range of applications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The teardrop shape in 6c creates a natural vortex in fluid flow pulling it down the length of the shaft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The notches in 6d allow the fluid to be easily channeled about the circumference</a:t>
            </a:r>
          </a:p>
          <a:p>
            <a:pPr marL="914400" lvl="1" indent="-342900" rtl="0">
              <a:spcBef>
                <a:spcPts val="0"/>
              </a:spcBef>
              <a:buSzPct val="112500"/>
              <a:buChar char="○"/>
            </a:pPr>
            <a:r>
              <a:rPr lang="en" sz="1600"/>
              <a:t>When staggered, the helical shape produces more torque at lower rpm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5542525" y="417432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6. Disk Hole Concept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Patrick Duggan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244325" y="766375"/>
            <a:ext cx="4870800" cy="1204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063" y="908550"/>
            <a:ext cx="3596868" cy="32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/>
          <p:nvPr/>
        </p:nvSpPr>
        <p:spPr>
          <a:xfrm>
            <a:off x="5542525" y="417432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6. Disk Hole Concept</a:t>
            </a:r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 l="46521" t="41080" r="42294" b="49917"/>
          <a:stretch/>
        </p:blipFill>
        <p:spPr>
          <a:xfrm>
            <a:off x="6758801" y="1051875"/>
            <a:ext cx="248075" cy="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 l="46521" t="41080" r="42294" b="49917"/>
          <a:stretch/>
        </p:blipFill>
        <p:spPr>
          <a:xfrm>
            <a:off x="6678101" y="2543300"/>
            <a:ext cx="248075" cy="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 l="46521" t="41080" r="42294" b="49917"/>
          <a:stretch/>
        </p:blipFill>
        <p:spPr>
          <a:xfrm>
            <a:off x="8542226" y="2589850"/>
            <a:ext cx="248075" cy="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 rotWithShape="1">
          <a:blip r:embed="rId3">
            <a:alphaModFix/>
          </a:blip>
          <a:srcRect l="46521" t="41080" r="42294" b="49917"/>
          <a:stretch/>
        </p:blipFill>
        <p:spPr>
          <a:xfrm rot="10800000" flipH="1">
            <a:off x="8542225" y="995519"/>
            <a:ext cx="248075" cy="2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 txBox="1"/>
          <p:nvPr/>
        </p:nvSpPr>
        <p:spPr>
          <a:xfrm>
            <a:off x="6678100" y="908550"/>
            <a:ext cx="7098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(a)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8495275" y="2461050"/>
            <a:ext cx="495000" cy="43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(d)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8495275" y="954725"/>
            <a:ext cx="7098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(b)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6527938" y="2383950"/>
            <a:ext cx="7098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(c)</a:t>
            </a:r>
          </a:p>
        </p:txBody>
      </p:sp>
      <p:sp>
        <p:nvSpPr>
          <p:cNvPr id="392" name="Shape 392"/>
          <p:cNvSpPr/>
          <p:nvPr/>
        </p:nvSpPr>
        <p:spPr>
          <a:xfrm>
            <a:off x="5441000" y="995525"/>
            <a:ext cx="3441000" cy="1466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938" y="908550"/>
            <a:ext cx="3596868" cy="32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Disk Hole Design</a:t>
            </a:r>
          </a:p>
        </p:txBody>
      </p:sp>
      <p:pic>
        <p:nvPicPr>
          <p:cNvPr id="400" name="Shape 4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938" y="908550"/>
            <a:ext cx="3596868" cy="32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/>
          <p:nvPr/>
        </p:nvSpPr>
        <p:spPr>
          <a:xfrm>
            <a:off x="106975" y="756150"/>
            <a:ext cx="4955100" cy="352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The hole shapes in 6a and 6b offer a cheap and simple simple design </a:t>
            </a:r>
          </a:p>
          <a:p>
            <a:pPr marL="914400" lvl="1" indent="-330200" rtl="0">
              <a:spcBef>
                <a:spcPts val="0"/>
              </a:spcBef>
              <a:buSzPct val="100000"/>
              <a:buChar char="○"/>
            </a:pPr>
            <a:r>
              <a:rPr lang="en" sz="1600"/>
              <a:t>These designs are currently used in a wide range of applications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The teardrop shape in 6c creates a natural vortex in fluid flow pulling it down the length of the shaft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The notches in 6d allow the fluid to be easily channeled about the circumference</a:t>
            </a:r>
          </a:p>
          <a:p>
            <a:pPr marL="914400" lvl="1" indent="-342900" rtl="0">
              <a:spcBef>
                <a:spcPts val="0"/>
              </a:spcBef>
              <a:buSzPct val="112500"/>
              <a:buChar char="○"/>
            </a:pPr>
            <a:r>
              <a:rPr lang="en" sz="1600"/>
              <a:t>When staggered, the helical shape produces more torque at lower rpm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5542525" y="417432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6. Disk Hole Concept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Patrick Duggan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106975" y="2075725"/>
            <a:ext cx="4912950" cy="107985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5372875" y="2530600"/>
            <a:ext cx="1712100" cy="1559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 txBox="1"/>
          <p:nvPr/>
        </p:nvSpPr>
        <p:spPr>
          <a:xfrm>
            <a:off x="5542525" y="417432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6. Disk Hole Concept</a:t>
            </a: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 l="46521" t="41080" r="42294" b="49917"/>
          <a:stretch/>
        </p:blipFill>
        <p:spPr>
          <a:xfrm>
            <a:off x="6758801" y="1051875"/>
            <a:ext cx="248075" cy="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 l="46521" t="41080" r="42294" b="49917"/>
          <a:stretch/>
        </p:blipFill>
        <p:spPr>
          <a:xfrm>
            <a:off x="6678101" y="2543300"/>
            <a:ext cx="248075" cy="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 l="46521" t="41080" r="42294" b="49917"/>
          <a:stretch/>
        </p:blipFill>
        <p:spPr>
          <a:xfrm>
            <a:off x="8542226" y="2589850"/>
            <a:ext cx="248075" cy="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 rotWithShape="1">
          <a:blip r:embed="rId3">
            <a:alphaModFix/>
          </a:blip>
          <a:srcRect l="46521" t="41080" r="42294" b="49917"/>
          <a:stretch/>
        </p:blipFill>
        <p:spPr>
          <a:xfrm rot="10800000" flipH="1">
            <a:off x="8542225" y="995519"/>
            <a:ext cx="248075" cy="2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 txBox="1"/>
          <p:nvPr/>
        </p:nvSpPr>
        <p:spPr>
          <a:xfrm>
            <a:off x="6678100" y="908550"/>
            <a:ext cx="7098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(a)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8495275" y="2461050"/>
            <a:ext cx="495000" cy="43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(d)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8495275" y="954725"/>
            <a:ext cx="7098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(b)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6678088" y="2490325"/>
            <a:ext cx="7098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Shape 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938" y="908550"/>
            <a:ext cx="3596868" cy="32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Disk Hole Design</a:t>
            </a:r>
          </a:p>
        </p:txBody>
      </p:sp>
      <p:pic>
        <p:nvPicPr>
          <p:cNvPr id="423" name="Shape 4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938" y="908550"/>
            <a:ext cx="3596868" cy="32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/>
          <p:nvPr/>
        </p:nvSpPr>
        <p:spPr>
          <a:xfrm>
            <a:off x="106975" y="756150"/>
            <a:ext cx="4955100" cy="352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The hole shapes in 6a and 6b offer a cheap and simple simple design </a:t>
            </a:r>
          </a:p>
          <a:p>
            <a:pPr marL="914400" lvl="1" indent="-330200" rtl="0">
              <a:spcBef>
                <a:spcPts val="0"/>
              </a:spcBef>
              <a:buSzPct val="100000"/>
              <a:buChar char="○"/>
            </a:pPr>
            <a:r>
              <a:rPr lang="en" sz="1600"/>
              <a:t>These designs are currently used in a wide range of applications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The teardrop shape in 6c creates a natural vortex in fluid flow pulling it down the length of the shaft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The notches in 6d allow the fluid to be easily channeled about the circumference</a:t>
            </a:r>
          </a:p>
          <a:p>
            <a:pPr marL="914400" lvl="1" indent="-330200" rtl="0">
              <a:spcBef>
                <a:spcPts val="0"/>
              </a:spcBef>
              <a:buSzPct val="100000"/>
              <a:buChar char="○"/>
            </a:pPr>
            <a:r>
              <a:rPr lang="en" sz="1600"/>
              <a:t>When staggered, the helical shape produces more torque at lower rpm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5542525" y="417432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6. Disk Hole Concept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Patrick Duggan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149125" y="3187325"/>
            <a:ext cx="4870800" cy="1204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7084825" y="2542250"/>
            <a:ext cx="1728900" cy="1559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 txBox="1"/>
          <p:nvPr/>
        </p:nvSpPr>
        <p:spPr>
          <a:xfrm>
            <a:off x="5542525" y="417432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6. Disk Hole Concept</a:t>
            </a:r>
          </a:p>
        </p:txBody>
      </p:sp>
      <p:pic>
        <p:nvPicPr>
          <p:cNvPr id="431" name="Shape 431"/>
          <p:cNvPicPr preferRelativeResize="0"/>
          <p:nvPr/>
        </p:nvPicPr>
        <p:blipFill rotWithShape="1">
          <a:blip r:embed="rId3">
            <a:alphaModFix/>
          </a:blip>
          <a:srcRect l="46521" t="41080" r="42294" b="49917"/>
          <a:stretch/>
        </p:blipFill>
        <p:spPr>
          <a:xfrm>
            <a:off x="6758801" y="1051875"/>
            <a:ext cx="248075" cy="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/>
        </p:nvPicPr>
        <p:blipFill rotWithShape="1">
          <a:blip r:embed="rId3">
            <a:alphaModFix/>
          </a:blip>
          <a:srcRect l="46521" t="41080" r="42294" b="49917"/>
          <a:stretch/>
        </p:blipFill>
        <p:spPr>
          <a:xfrm>
            <a:off x="6678101" y="2543300"/>
            <a:ext cx="248075" cy="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Shape 433"/>
          <p:cNvPicPr preferRelativeResize="0"/>
          <p:nvPr/>
        </p:nvPicPr>
        <p:blipFill rotWithShape="1">
          <a:blip r:embed="rId3">
            <a:alphaModFix/>
          </a:blip>
          <a:srcRect l="46521" t="41080" r="42294" b="49917"/>
          <a:stretch/>
        </p:blipFill>
        <p:spPr>
          <a:xfrm>
            <a:off x="8542226" y="2589850"/>
            <a:ext cx="248075" cy="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Shape 434"/>
          <p:cNvPicPr preferRelativeResize="0"/>
          <p:nvPr/>
        </p:nvPicPr>
        <p:blipFill rotWithShape="1">
          <a:blip r:embed="rId3">
            <a:alphaModFix/>
          </a:blip>
          <a:srcRect l="46521" t="41080" r="42294" b="49917"/>
          <a:stretch/>
        </p:blipFill>
        <p:spPr>
          <a:xfrm rot="10800000" flipH="1">
            <a:off x="8542225" y="995519"/>
            <a:ext cx="248075" cy="2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Shape 435"/>
          <p:cNvSpPr txBox="1"/>
          <p:nvPr/>
        </p:nvSpPr>
        <p:spPr>
          <a:xfrm>
            <a:off x="6678100" y="908550"/>
            <a:ext cx="7098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(a)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8495275" y="2461050"/>
            <a:ext cx="495000" cy="43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(d)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8495275" y="954725"/>
            <a:ext cx="7098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(b)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6527938" y="2383950"/>
            <a:ext cx="7098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Disk Stack</a:t>
            </a:r>
          </a:p>
        </p:txBody>
      </p:sp>
      <p:graphicFrame>
        <p:nvGraphicFramePr>
          <p:cNvPr id="445" name="Shape 445"/>
          <p:cNvGraphicFramePr/>
          <p:nvPr/>
        </p:nvGraphicFramePr>
        <p:xfrm>
          <a:off x="1647513" y="2160350"/>
          <a:ext cx="5857875" cy="971550"/>
        </p:xfrm>
        <a:graphic>
          <a:graphicData uri="http://schemas.openxmlformats.org/drawingml/2006/table">
            <a:tbl>
              <a:tblPr>
                <a:noFill/>
                <a:tableStyleId>{AE6EE303-F6E5-4A27-ADAF-C3A218B17B68}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6" name="Shape 446"/>
          <p:cNvGraphicFramePr/>
          <p:nvPr/>
        </p:nvGraphicFramePr>
        <p:xfrm>
          <a:off x="2941150" y="3310500"/>
          <a:ext cx="3021200" cy="958088"/>
        </p:xfrm>
        <a:graphic>
          <a:graphicData uri="http://schemas.openxmlformats.org/drawingml/2006/table">
            <a:tbl>
              <a:tblPr>
                <a:noFill/>
                <a:tableStyleId>{AE6EE303-F6E5-4A27-ADAF-C3A218B17B68}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Ending Disk Stack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Spacers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Disks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7" name="Shape 447"/>
          <p:cNvSpPr txBox="1"/>
          <p:nvPr/>
        </p:nvSpPr>
        <p:spPr>
          <a:xfrm>
            <a:off x="2878650" y="4273150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7. Disk Stack Concept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178613" y="756150"/>
            <a:ext cx="8795700" cy="141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“Variable End” Design was generated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Multiple disks are stacked together to form a “variable” disk used on the ends of the stack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The “Variable End” ensures disk spacing can be controlled while keeping overall length constant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" sz="1600"/>
              <a:t>For further control the spacers and disks themselves can be made thinner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Patrick Duggan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Disk Shaft</a:t>
            </a:r>
          </a:p>
        </p:txBody>
      </p:sp>
      <p:pic>
        <p:nvPicPr>
          <p:cNvPr id="456" name="Shape 4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4350" y="677538"/>
            <a:ext cx="4567275" cy="160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Shape 457"/>
          <p:cNvSpPr txBox="1"/>
          <p:nvPr/>
        </p:nvSpPr>
        <p:spPr>
          <a:xfrm>
            <a:off x="5240825" y="2206050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8. Shaft Concepts</a:t>
            </a:r>
          </a:p>
        </p:txBody>
      </p:sp>
      <p:sp>
        <p:nvSpPr>
          <p:cNvPr id="458" name="Shape 458"/>
          <p:cNvSpPr txBox="1"/>
          <p:nvPr/>
        </p:nvSpPr>
        <p:spPr>
          <a:xfrm>
            <a:off x="-71300" y="756150"/>
            <a:ext cx="4581000" cy="323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Need to: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Prevent excessive vibration</a:t>
            </a:r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600"/>
              <a:t>Asymmetric vs. Symmetric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Rigidly attach disks to shaft</a:t>
            </a:r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600"/>
              <a:t>Internal vs. External teeth attachment style</a:t>
            </a:r>
          </a:p>
          <a:p>
            <a:pPr marL="1828800" lvl="3" indent="-330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Location of stress concentrations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Permit variation of disk spacing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Feasibility of design</a:t>
            </a:r>
          </a:p>
          <a:p>
            <a:pPr marL="1371600" lvl="2" indent="-330200" rtl="0">
              <a:spcBef>
                <a:spcPts val="0"/>
              </a:spcBef>
              <a:buSzPct val="100000"/>
              <a:buChar char="■"/>
            </a:pPr>
            <a:r>
              <a:rPr lang="en" sz="1600"/>
              <a:t>Can it be manufactured or purchased at a reasonable cost? </a:t>
            </a:r>
          </a:p>
        </p:txBody>
      </p:sp>
      <p:pic>
        <p:nvPicPr>
          <p:cNvPr id="459" name="Shape 4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1250" y="2500050"/>
            <a:ext cx="4493451" cy="19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Shape 460"/>
          <p:cNvSpPr txBox="1"/>
          <p:nvPr/>
        </p:nvSpPr>
        <p:spPr>
          <a:xfrm>
            <a:off x="5189125" y="4345325"/>
            <a:ext cx="3838800" cy="13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Figure 9. Effective Stress Along a Shaft [3]</a:t>
            </a:r>
          </a:p>
        </p:txBody>
      </p:sp>
      <p:cxnSp>
        <p:nvCxnSpPr>
          <p:cNvPr id="461" name="Shape 461"/>
          <p:cNvCxnSpPr/>
          <p:nvPr/>
        </p:nvCxnSpPr>
        <p:spPr>
          <a:xfrm flipH="1">
            <a:off x="5763050" y="2772575"/>
            <a:ext cx="932700" cy="557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62" name="Shape 462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Patrick Duggan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8431100" y="2521675"/>
            <a:ext cx="630300" cy="22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4" name="Shape 464"/>
          <p:cNvSpPr txBox="1"/>
          <p:nvPr/>
        </p:nvSpPr>
        <p:spPr>
          <a:xfrm>
            <a:off x="8314375" y="2441675"/>
            <a:ext cx="12951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 b="1"/>
              <a:t>Stress (Mpa</a:t>
            </a:r>
            <a:r>
              <a:rPr lang="en" sz="1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0" name="Shape 470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600" b="1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Presenting Next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988500" y="3407126"/>
            <a:ext cx="6666300" cy="103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Garrett Hart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/>
              <a:t>Design Components &amp; Conclusion</a:t>
            </a:r>
          </a:p>
          <a:p>
            <a:pPr lvl="0" algn="ctr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473" name="Shape 4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787" y="916826"/>
            <a:ext cx="1655725" cy="24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9" name="Shape 479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Outlet Nozzle</a:t>
            </a:r>
          </a:p>
        </p:txBody>
      </p:sp>
      <p:pic>
        <p:nvPicPr>
          <p:cNvPr id="480" name="Shape 4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400" y="874375"/>
            <a:ext cx="4598726" cy="29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 txBox="1"/>
          <p:nvPr/>
        </p:nvSpPr>
        <p:spPr>
          <a:xfrm>
            <a:off x="69625" y="756150"/>
            <a:ext cx="4212900" cy="294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Figure 10. a-series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Rectangular cross sectional area nozzle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(a.1)Rectangular tube 90° bend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(a.2)Round tube smooth 90° bend </a:t>
            </a:r>
          </a:p>
          <a:p>
            <a:pPr marL="914400" lvl="0" indent="-698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(a.3)Rectangular tube straight out      horizontally</a:t>
            </a: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Figure 10. b-series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Round cross sectional area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(b.1)Round tube smooth 90° bend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(b.2)Rectangular tube 90° bend </a:t>
            </a:r>
          </a:p>
          <a:p>
            <a:pPr marL="914400" lvl="0" indent="-698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(b.3)Round tube straight out horizontally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5035413" y="381557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10. Outlet Nozzle Concepts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Garrett 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9" name="Shape 489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Outlet Nozzle</a:t>
            </a:r>
          </a:p>
        </p:txBody>
      </p:sp>
      <p:pic>
        <p:nvPicPr>
          <p:cNvPr id="490" name="Shape 490"/>
          <p:cNvPicPr preferRelativeResize="0"/>
          <p:nvPr/>
        </p:nvPicPr>
        <p:blipFill rotWithShape="1">
          <a:blip r:embed="rId3">
            <a:alphaModFix/>
          </a:blip>
          <a:srcRect r="66974" b="57394"/>
          <a:stretch/>
        </p:blipFill>
        <p:spPr>
          <a:xfrm>
            <a:off x="5312550" y="1253900"/>
            <a:ext cx="2832450" cy="2337054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Shape 491"/>
          <p:cNvSpPr txBox="1"/>
          <p:nvPr/>
        </p:nvSpPr>
        <p:spPr>
          <a:xfrm>
            <a:off x="69625" y="756150"/>
            <a:ext cx="5091600" cy="294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Figure 10. a-series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Rectangular cross sectional area nozzle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(a.1)Rectangular tube 90° bend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(a.2)Round tube smooth 90° bend </a:t>
            </a:r>
          </a:p>
          <a:p>
            <a:pPr marL="914400" lvl="0" indent="-698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(a.3)Rectangular tube straight out      horizontally</a:t>
            </a: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Figure 10. b-series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Round cross sectional area nozzle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(b.1)Round tube smooth 90° bend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(b.2)Rectangular tube 90° bend </a:t>
            </a:r>
          </a:p>
          <a:p>
            <a:pPr marL="914400" lvl="0" indent="-698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(b.3)Round tube straight out horizontally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4806827" y="3815575"/>
            <a:ext cx="38436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10-a.1. Outlet Nozzle (a.1)  Concept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Garrett Hart</a:t>
            </a:r>
          </a:p>
        </p:txBody>
      </p:sp>
      <p:sp>
        <p:nvSpPr>
          <p:cNvPr id="494" name="Shape 494"/>
          <p:cNvSpPr/>
          <p:nvPr/>
        </p:nvSpPr>
        <p:spPr>
          <a:xfrm rot="5387589">
            <a:off x="673371" y="1303250"/>
            <a:ext cx="166201" cy="507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Tesla Pump Recap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137" y="1280511"/>
            <a:ext cx="3878975" cy="264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4153125" y="3422325"/>
            <a:ext cx="5133600" cy="59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7272425" y="695150"/>
            <a:ext cx="846600" cy="2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Stacked Disks</a:t>
            </a:r>
          </a:p>
        </p:txBody>
      </p:sp>
      <p:sp>
        <p:nvSpPr>
          <p:cNvPr id="129" name="Shape 129"/>
          <p:cNvSpPr/>
          <p:nvPr/>
        </p:nvSpPr>
        <p:spPr>
          <a:xfrm rot="10041998">
            <a:off x="7943315" y="1052298"/>
            <a:ext cx="124822" cy="81765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133675" y="1065150"/>
            <a:ext cx="4812600" cy="286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Series of flat disks with inner holes that spin due to a motor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Fluid enters around center of disks and centripetally moves outward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The boundary layer effect that occurs between the disks propels the fluid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Increasing rotational speed will increase centripetal force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5439275" y="428947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1. Tesla Pump System </a:t>
            </a:r>
            <a:r>
              <a:rPr lang="en">
                <a:solidFill>
                  <a:schemeClr val="dk1"/>
                </a:solidFill>
              </a:rPr>
              <a:t>[2]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Thomas Kline</a:t>
            </a:r>
          </a:p>
        </p:txBody>
      </p:sp>
      <p:sp>
        <p:nvSpPr>
          <p:cNvPr id="133" name="Shape 133"/>
          <p:cNvSpPr/>
          <p:nvPr/>
        </p:nvSpPr>
        <p:spPr>
          <a:xfrm rot="4710588">
            <a:off x="5110302" y="1439029"/>
            <a:ext cx="1121986" cy="885291"/>
          </a:xfrm>
          <a:prstGeom prst="chord">
            <a:avLst>
              <a:gd name="adj1" fmla="val 2700000"/>
              <a:gd name="adj2" fmla="val 1620000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0" name="Shape 500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Outlet Nozzle</a:t>
            </a:r>
          </a:p>
        </p:txBody>
      </p:sp>
      <p:pic>
        <p:nvPicPr>
          <p:cNvPr id="501" name="Shape 501"/>
          <p:cNvPicPr preferRelativeResize="0"/>
          <p:nvPr/>
        </p:nvPicPr>
        <p:blipFill rotWithShape="1">
          <a:blip r:embed="rId3">
            <a:alphaModFix/>
          </a:blip>
          <a:srcRect l="33336" r="30109" b="47137"/>
          <a:stretch/>
        </p:blipFill>
        <p:spPr>
          <a:xfrm>
            <a:off x="5430050" y="965626"/>
            <a:ext cx="2832114" cy="26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Shape 502"/>
          <p:cNvSpPr txBox="1"/>
          <p:nvPr/>
        </p:nvSpPr>
        <p:spPr>
          <a:xfrm>
            <a:off x="69625" y="756150"/>
            <a:ext cx="4908900" cy="294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Figure 10. a-series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Rectangular cross sectional area nozzle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(a.1)Rectangular tube 90° bend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(a.2)Round tube smooth 90° bend </a:t>
            </a:r>
          </a:p>
          <a:p>
            <a:pPr marL="914400" lvl="0" indent="-698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(a.3)Rectangular tube straight out      horizontally</a:t>
            </a: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Figure 10. b-series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Round cross sectional area nozzle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(b.1)Round tube smooth 90° bend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(b.2)Rectangular tube 90° bend </a:t>
            </a:r>
          </a:p>
          <a:p>
            <a:pPr marL="914400" lvl="0" indent="-698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(b.3)Round tube straight out horizontally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4883027" y="3815575"/>
            <a:ext cx="39729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10-a.2. Outlet Nozzle (a.2) Concept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Garrett Hart</a:t>
            </a:r>
          </a:p>
        </p:txBody>
      </p:sp>
      <p:sp>
        <p:nvSpPr>
          <p:cNvPr id="505" name="Shape 505"/>
          <p:cNvSpPr/>
          <p:nvPr/>
        </p:nvSpPr>
        <p:spPr>
          <a:xfrm rot="5387589">
            <a:off x="687746" y="1498750"/>
            <a:ext cx="166201" cy="507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1" name="Shape 511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Outlet Nozzle</a:t>
            </a:r>
          </a:p>
        </p:txBody>
      </p:sp>
      <p:pic>
        <p:nvPicPr>
          <p:cNvPr id="512" name="Shape 512"/>
          <p:cNvPicPr preferRelativeResize="0"/>
          <p:nvPr/>
        </p:nvPicPr>
        <p:blipFill rotWithShape="1">
          <a:blip r:embed="rId3">
            <a:alphaModFix/>
          </a:blip>
          <a:srcRect l="61805" b="52022"/>
          <a:stretch/>
        </p:blipFill>
        <p:spPr>
          <a:xfrm>
            <a:off x="5247339" y="1077451"/>
            <a:ext cx="3260987" cy="26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Shape 513"/>
          <p:cNvSpPr txBox="1"/>
          <p:nvPr/>
        </p:nvSpPr>
        <p:spPr>
          <a:xfrm>
            <a:off x="69625" y="689325"/>
            <a:ext cx="5144700" cy="300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Figure 10. a-series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Rectangular cross sectional area nozzle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(a.1)Rectangular tube 90° bend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(a.2)Round tube smooth 90° bend </a:t>
            </a:r>
          </a:p>
          <a:p>
            <a:pPr marL="914400" lvl="0" indent="-698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(a.3)Rectangular tube straight out      horizontally</a:t>
            </a: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Figure 10. b-series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Round cross sectional area nozzle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(b.1)Round tube smooth 90° bend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(b.2)Rectangular tube 90° bend </a:t>
            </a:r>
          </a:p>
          <a:p>
            <a:pPr marL="914400" lvl="0" indent="-698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(b.3)Round tube straight out horizontally</a:t>
            </a:r>
          </a:p>
        </p:txBody>
      </p:sp>
      <p:sp>
        <p:nvSpPr>
          <p:cNvPr id="514" name="Shape 514"/>
          <p:cNvSpPr txBox="1"/>
          <p:nvPr/>
        </p:nvSpPr>
        <p:spPr>
          <a:xfrm>
            <a:off x="4959227" y="3815575"/>
            <a:ext cx="38580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10-a.3. Outlet Nozzle (a.3) Concept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Garrett Hart</a:t>
            </a:r>
          </a:p>
        </p:txBody>
      </p:sp>
      <p:sp>
        <p:nvSpPr>
          <p:cNvPr id="516" name="Shape 516"/>
          <p:cNvSpPr/>
          <p:nvPr/>
        </p:nvSpPr>
        <p:spPr>
          <a:xfrm rot="5387589">
            <a:off x="673371" y="1668300"/>
            <a:ext cx="166201" cy="507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2" name="Shape 522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Outlet Nozzle</a:t>
            </a:r>
          </a:p>
        </p:txBody>
      </p:sp>
      <p:pic>
        <p:nvPicPr>
          <p:cNvPr id="523" name="Shape 523"/>
          <p:cNvPicPr preferRelativeResize="0"/>
          <p:nvPr/>
        </p:nvPicPr>
        <p:blipFill rotWithShape="1">
          <a:blip r:embed="rId3">
            <a:alphaModFix/>
          </a:blip>
          <a:srcRect t="49932" r="65413"/>
          <a:stretch/>
        </p:blipFill>
        <p:spPr>
          <a:xfrm>
            <a:off x="5311820" y="1110550"/>
            <a:ext cx="2833905" cy="26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Shape 524"/>
          <p:cNvSpPr txBox="1"/>
          <p:nvPr/>
        </p:nvSpPr>
        <p:spPr>
          <a:xfrm>
            <a:off x="69625" y="712900"/>
            <a:ext cx="4991400" cy="298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Figure 10. a-series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Rectangular cross sectional area nozzle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(a.1)Rectangular tube 90° bend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(a.2)Round tube smooth 90° bend </a:t>
            </a:r>
          </a:p>
          <a:p>
            <a:pPr marL="914400" lvl="0" indent="-698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(a.3)Rectangular tube straight out      horizontally</a:t>
            </a: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Figure 10. b-series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Round cross sectional area nozzle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(b.1)Round tube smooth 90° bend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(b.2)Rectangular tube 90° bend </a:t>
            </a:r>
          </a:p>
          <a:p>
            <a:pPr marL="914400" lvl="0" indent="-698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(b.3)Round tube straight out horizontally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4806827" y="3815575"/>
            <a:ext cx="38292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10-b.1. Outlet Nozzle (b.1) Concept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Garrett Hart</a:t>
            </a:r>
          </a:p>
        </p:txBody>
      </p:sp>
      <p:sp>
        <p:nvSpPr>
          <p:cNvPr id="527" name="Shape 527"/>
          <p:cNvSpPr/>
          <p:nvPr/>
        </p:nvSpPr>
        <p:spPr>
          <a:xfrm rot="5387589">
            <a:off x="673371" y="3055850"/>
            <a:ext cx="166201" cy="507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3" name="Shape 533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Outlet Nozzle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 l="33962" t="44071" r="31047"/>
          <a:stretch/>
        </p:blipFill>
        <p:spPr>
          <a:xfrm>
            <a:off x="5290250" y="874375"/>
            <a:ext cx="2877055" cy="29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Shape 535"/>
          <p:cNvSpPr txBox="1"/>
          <p:nvPr/>
        </p:nvSpPr>
        <p:spPr>
          <a:xfrm>
            <a:off x="69625" y="689325"/>
            <a:ext cx="5079900" cy="300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Figure 10. a-series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Rectangular cross sectional area nozzle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(a.1)Rectangular tube 90° bend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(a.2)Round tube smooth 90° bend </a:t>
            </a:r>
          </a:p>
          <a:p>
            <a:pPr marL="914400" lvl="0" indent="-698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(a.3)Rectangular tube straight out      horizontally</a:t>
            </a: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Figure 10. b-series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Round cross sectional area nozzle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(b.1)Round tube smooth 90° bend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(b.2)Rectangular tube 90° bend </a:t>
            </a:r>
          </a:p>
          <a:p>
            <a:pPr marL="914400" lvl="0" indent="-698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(b.3)Round tube straight out horizontally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4883027" y="3815575"/>
            <a:ext cx="38580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10-b.2. Outlet Nozzle (b.2) Concept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Garrett Hart</a:t>
            </a:r>
          </a:p>
        </p:txBody>
      </p:sp>
      <p:sp>
        <p:nvSpPr>
          <p:cNvPr id="538" name="Shape 538"/>
          <p:cNvSpPr/>
          <p:nvPr/>
        </p:nvSpPr>
        <p:spPr>
          <a:xfrm rot="5387589">
            <a:off x="673371" y="3208250"/>
            <a:ext cx="166201" cy="507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4" name="Shape 544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Outlet Nozzle</a:t>
            </a:r>
          </a:p>
        </p:txBody>
      </p:sp>
      <p:pic>
        <p:nvPicPr>
          <p:cNvPr id="545" name="Shape 545"/>
          <p:cNvPicPr preferRelativeResize="0"/>
          <p:nvPr/>
        </p:nvPicPr>
        <p:blipFill rotWithShape="1">
          <a:blip r:embed="rId3">
            <a:alphaModFix/>
          </a:blip>
          <a:srcRect l="66766" t="49932"/>
          <a:stretch/>
        </p:blipFill>
        <p:spPr>
          <a:xfrm>
            <a:off x="5263874" y="874375"/>
            <a:ext cx="3052500" cy="29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Shape 546"/>
          <p:cNvSpPr txBox="1"/>
          <p:nvPr/>
        </p:nvSpPr>
        <p:spPr>
          <a:xfrm>
            <a:off x="69625" y="756150"/>
            <a:ext cx="4932600" cy="294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Figure 10. a-series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Rectangular cross sectional area nozzle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(a.1)Rectangular tube 90° bend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(a.2)Round tube smooth 90° bend </a:t>
            </a:r>
          </a:p>
          <a:p>
            <a:pPr marL="914400" lvl="0" indent="-698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(a.3)Rectangular tube straight out      horizontally</a:t>
            </a: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Figure 10. b-series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Round cross sectional area nozzle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(b.1)Round tube smooth 90° bend</a:t>
            </a:r>
          </a:p>
          <a:p>
            <a:pPr marL="457200" lvl="0" indent="3873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(b.2)Rectangular tube 90° bend </a:t>
            </a:r>
          </a:p>
          <a:p>
            <a:pPr marL="914400" lvl="0" indent="-6985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(b.3)Round tube straight out horizontally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5035426" y="3815575"/>
            <a:ext cx="36684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10-b3. Outlet Nozzle (b.3) Concept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Garrett Hart</a:t>
            </a:r>
          </a:p>
        </p:txBody>
      </p:sp>
      <p:sp>
        <p:nvSpPr>
          <p:cNvPr id="549" name="Shape 549"/>
          <p:cNvSpPr/>
          <p:nvPr/>
        </p:nvSpPr>
        <p:spPr>
          <a:xfrm rot="5387589">
            <a:off x="659021" y="3556525"/>
            <a:ext cx="166201" cy="507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5" name="Shape 555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Outlet Nozzle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69625" y="1056875"/>
            <a:ext cx="4524300" cy="34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Figure (10-a) a-series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Rectangular cross sectional area nozzle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Pros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Promotes better fluid mixing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Cons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Cost more to produce </a:t>
            </a:r>
          </a:p>
          <a:p>
            <a:pPr marL="914400" lvl="1" indent="-330200" rtl="0">
              <a:spcBef>
                <a:spcPts val="0"/>
              </a:spcBef>
              <a:buSzPct val="100000"/>
              <a:buChar char="○"/>
            </a:pPr>
            <a:r>
              <a:rPr lang="en" sz="1600"/>
              <a:t>Better fluid mixing = less pressure rise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	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Garrett Hart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1523994" y="44791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9" name="Shape 559"/>
          <p:cNvSpPr txBox="1"/>
          <p:nvPr/>
        </p:nvSpPr>
        <p:spPr>
          <a:xfrm>
            <a:off x="5166988" y="3890563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10-a. Rectangular Outlet Concept </a:t>
            </a:r>
          </a:p>
        </p:txBody>
      </p:sp>
      <p:pic>
        <p:nvPicPr>
          <p:cNvPr id="560" name="Shape 5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3925" y="874375"/>
            <a:ext cx="4434200" cy="28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/>
          <p:nvPr/>
        </p:nvSpPr>
        <p:spPr>
          <a:xfrm>
            <a:off x="4601225" y="874375"/>
            <a:ext cx="4419600" cy="1154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Outlet Nozzle</a:t>
            </a:r>
          </a:p>
        </p:txBody>
      </p:sp>
      <p:sp>
        <p:nvSpPr>
          <p:cNvPr id="567" name="Shape 567"/>
          <p:cNvSpPr txBox="1"/>
          <p:nvPr/>
        </p:nvSpPr>
        <p:spPr>
          <a:xfrm>
            <a:off x="4929225" y="3858788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10-b. Round Nozzle Concept</a:t>
            </a:r>
          </a:p>
        </p:txBody>
      </p:sp>
      <p:sp>
        <p:nvSpPr>
          <p:cNvPr id="568" name="Shape 568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Garrett Hart</a:t>
            </a:r>
          </a:p>
        </p:txBody>
      </p:sp>
      <p:sp>
        <p:nvSpPr>
          <p:cNvPr id="569" name="Shape 569"/>
          <p:cNvSpPr txBox="1"/>
          <p:nvPr/>
        </p:nvSpPr>
        <p:spPr>
          <a:xfrm>
            <a:off x="136174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0" name="Shape 570"/>
          <p:cNvSpPr txBox="1"/>
          <p:nvPr/>
        </p:nvSpPr>
        <p:spPr>
          <a:xfrm>
            <a:off x="69625" y="874375"/>
            <a:ext cx="4598700" cy="294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914400" lvl="0" indent="-6985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Figure(10-b) b-series</a:t>
            </a:r>
          </a:p>
          <a:p>
            <a:pPr marL="914400" lvl="1" indent="-3302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Round cross sectional </a:t>
            </a:r>
            <a:r>
              <a:rPr lang="en" sz="1600" dirty="0" smtClean="0">
                <a:solidFill>
                  <a:schemeClr val="dk1"/>
                </a:solidFill>
              </a:rPr>
              <a:t>area nozzle</a:t>
            </a:r>
            <a:endParaRPr lang="en" sz="1600"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Pros</a:t>
            </a:r>
          </a:p>
          <a:p>
            <a:pPr marL="914400" lvl="1" indent="-3302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Generates great fluid Pressure rise</a:t>
            </a:r>
          </a:p>
          <a:p>
            <a:pPr marL="914400" lvl="1" indent="-3302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Easiest to process</a:t>
            </a:r>
          </a:p>
          <a:p>
            <a:pPr marL="914400" lvl="1" indent="-3302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Cheaply made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Cons</a:t>
            </a:r>
          </a:p>
          <a:p>
            <a:pPr marL="914400" lvl="1" indent="-3302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High pressure rise = less efficient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</a:rPr>
              <a:t>fluid mixing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571" name="Shape 571"/>
          <p:cNvSpPr/>
          <p:nvPr/>
        </p:nvSpPr>
        <p:spPr>
          <a:xfrm>
            <a:off x="6790825" y="2945875"/>
            <a:ext cx="883800" cy="27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72" name="Shape 5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7020" y="874375"/>
            <a:ext cx="4451104" cy="28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Shape 573"/>
          <p:cNvSpPr/>
          <p:nvPr/>
        </p:nvSpPr>
        <p:spPr>
          <a:xfrm>
            <a:off x="4577025" y="2480425"/>
            <a:ext cx="4421700" cy="124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Outlet Nozzle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Garrett Hart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x="136174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1" name="Shape 581"/>
          <p:cNvSpPr txBox="1"/>
          <p:nvPr/>
        </p:nvSpPr>
        <p:spPr>
          <a:xfrm>
            <a:off x="2642836" y="4158275"/>
            <a:ext cx="40104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Figure 11. Jet Velocity Gradient [1]</a:t>
            </a:r>
          </a:p>
        </p:txBody>
      </p:sp>
      <p:sp>
        <p:nvSpPr>
          <p:cNvPr id="582" name="Shape 582"/>
          <p:cNvSpPr/>
          <p:nvPr/>
        </p:nvSpPr>
        <p:spPr>
          <a:xfrm>
            <a:off x="6790825" y="2945875"/>
            <a:ext cx="883800" cy="27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83" name="Shape 583"/>
          <p:cNvPicPr preferRelativeResize="0"/>
          <p:nvPr/>
        </p:nvPicPr>
        <p:blipFill rotWithShape="1">
          <a:blip r:embed="rId3">
            <a:alphaModFix/>
          </a:blip>
          <a:srcRect r="60563"/>
          <a:stretch/>
        </p:blipFill>
        <p:spPr>
          <a:xfrm>
            <a:off x="504425" y="872225"/>
            <a:ext cx="4010399" cy="3340285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Shape 584"/>
          <p:cNvSpPr txBox="1"/>
          <p:nvPr/>
        </p:nvSpPr>
        <p:spPr>
          <a:xfrm>
            <a:off x="6746050" y="2780900"/>
            <a:ext cx="3393600" cy="39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85" name="Shape 585"/>
          <p:cNvPicPr preferRelativeResize="0"/>
          <p:nvPr/>
        </p:nvPicPr>
        <p:blipFill rotWithShape="1">
          <a:blip r:embed="rId3">
            <a:alphaModFix/>
          </a:blip>
          <a:srcRect l="59448"/>
          <a:stretch/>
        </p:blipFill>
        <p:spPr>
          <a:xfrm>
            <a:off x="4486175" y="872225"/>
            <a:ext cx="4056875" cy="32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1" name="Shape 591"/>
          <p:cNvSpPr txBox="1"/>
          <p:nvPr/>
        </p:nvSpPr>
        <p:spPr>
          <a:xfrm>
            <a:off x="21550" y="-59375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Bearings</a:t>
            </a:r>
          </a:p>
        </p:txBody>
      </p:sp>
      <p:sp>
        <p:nvSpPr>
          <p:cNvPr id="592" name="Shape 592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Garrett Hart</a:t>
            </a:r>
          </a:p>
        </p:txBody>
      </p:sp>
      <p:pic>
        <p:nvPicPr>
          <p:cNvPr id="593" name="Shape 5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400" y="872425"/>
            <a:ext cx="3222505" cy="33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Shape 594"/>
          <p:cNvSpPr txBox="1"/>
          <p:nvPr/>
        </p:nvSpPr>
        <p:spPr>
          <a:xfrm>
            <a:off x="431075" y="1550225"/>
            <a:ext cx="3936600" cy="308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Axial loads are located along the shaft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1800"/>
              <a:t>Radial loads are located perpendicular to the shaft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5474000" y="4174325"/>
            <a:ext cx="3263400" cy="42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Figure 12: Bearing Load distribution [4]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1" name="Shape 601"/>
          <p:cNvSpPr txBox="1"/>
          <p:nvPr/>
        </p:nvSpPr>
        <p:spPr>
          <a:xfrm>
            <a:off x="21550" y="-59375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Bearings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Garrett Hart</a:t>
            </a:r>
          </a:p>
        </p:txBody>
      </p:sp>
      <p:pic>
        <p:nvPicPr>
          <p:cNvPr id="603" name="Shape 6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400" y="872425"/>
            <a:ext cx="3222505" cy="33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Shape 604"/>
          <p:cNvSpPr txBox="1"/>
          <p:nvPr/>
        </p:nvSpPr>
        <p:spPr>
          <a:xfrm>
            <a:off x="431075" y="1550225"/>
            <a:ext cx="3936600" cy="308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Axial loads are located along the shaft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Radial loads are located perpendicular to the shaft</a:t>
            </a:r>
          </a:p>
        </p:txBody>
      </p:sp>
      <p:sp>
        <p:nvSpPr>
          <p:cNvPr id="605" name="Shape 605"/>
          <p:cNvSpPr txBox="1"/>
          <p:nvPr/>
        </p:nvSpPr>
        <p:spPr>
          <a:xfrm>
            <a:off x="5474000" y="4174325"/>
            <a:ext cx="3357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Figure 12: Bearing Load distribution [4]</a:t>
            </a:r>
          </a:p>
        </p:txBody>
      </p:sp>
      <p:sp>
        <p:nvSpPr>
          <p:cNvPr id="606" name="Shape 606"/>
          <p:cNvSpPr/>
          <p:nvPr/>
        </p:nvSpPr>
        <p:spPr>
          <a:xfrm>
            <a:off x="107650" y="1213350"/>
            <a:ext cx="4178100" cy="127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7" name="Shape 607"/>
          <p:cNvSpPr/>
          <p:nvPr/>
        </p:nvSpPr>
        <p:spPr>
          <a:xfrm rot="8086829">
            <a:off x="4718199" y="2401019"/>
            <a:ext cx="166101" cy="1579959"/>
          </a:xfrm>
          <a:prstGeom prst="upArrow">
            <a:avLst>
              <a:gd name="adj1" fmla="val 55332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Tesla Pump Recap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137" y="1280511"/>
            <a:ext cx="3878975" cy="264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4153125" y="3422325"/>
            <a:ext cx="5133600" cy="59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7272425" y="695150"/>
            <a:ext cx="846600" cy="2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Stacked Disks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693375" y="2382750"/>
            <a:ext cx="543900" cy="2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Inlet</a:t>
            </a:r>
          </a:p>
        </p:txBody>
      </p:sp>
      <p:sp>
        <p:nvSpPr>
          <p:cNvPr id="143" name="Shape 143"/>
          <p:cNvSpPr/>
          <p:nvPr/>
        </p:nvSpPr>
        <p:spPr>
          <a:xfrm rot="10041998">
            <a:off x="7943315" y="1052298"/>
            <a:ext cx="124822" cy="81765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5672789">
            <a:off x="5688028" y="2201600"/>
            <a:ext cx="124893" cy="101969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133675" y="1065150"/>
            <a:ext cx="4812600" cy="286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Series of flat disks with inner holes that spin due to a motor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Fluid enters around center of disks and centripetally moves outward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The boundary layer effect that occurs between the disks propels the fluid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Increasing rotational speed will increase centripetal force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5439275" y="428947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1. Tesla Pump System </a:t>
            </a:r>
            <a:r>
              <a:rPr lang="en">
                <a:solidFill>
                  <a:schemeClr val="dk1"/>
                </a:solidFill>
              </a:rPr>
              <a:t>[2]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Thomas Kline</a:t>
            </a:r>
          </a:p>
        </p:txBody>
      </p:sp>
      <p:sp>
        <p:nvSpPr>
          <p:cNvPr id="148" name="Shape 148"/>
          <p:cNvSpPr/>
          <p:nvPr/>
        </p:nvSpPr>
        <p:spPr>
          <a:xfrm rot="4710588">
            <a:off x="5080852" y="1450804"/>
            <a:ext cx="1121986" cy="885291"/>
          </a:xfrm>
          <a:prstGeom prst="chord">
            <a:avLst>
              <a:gd name="adj1" fmla="val 2700000"/>
              <a:gd name="adj2" fmla="val 1620000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3" name="Shape 613"/>
          <p:cNvSpPr txBox="1"/>
          <p:nvPr/>
        </p:nvSpPr>
        <p:spPr>
          <a:xfrm>
            <a:off x="21550" y="-59375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Bearings</a:t>
            </a:r>
          </a:p>
        </p:txBody>
      </p:sp>
      <p:sp>
        <p:nvSpPr>
          <p:cNvPr id="614" name="Shape 614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Garrett Hart</a:t>
            </a:r>
          </a:p>
        </p:txBody>
      </p:sp>
      <p:pic>
        <p:nvPicPr>
          <p:cNvPr id="615" name="Shape 6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400" y="872425"/>
            <a:ext cx="3222505" cy="33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Shape 616"/>
          <p:cNvSpPr txBox="1"/>
          <p:nvPr/>
        </p:nvSpPr>
        <p:spPr>
          <a:xfrm>
            <a:off x="431075" y="1550225"/>
            <a:ext cx="3936600" cy="308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Axial loads are located along the shaft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Radial loads are located perpendicular to the shaft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5474000" y="4174325"/>
            <a:ext cx="33753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Figure 12: Bearing Load distribution [4]</a:t>
            </a:r>
          </a:p>
        </p:txBody>
      </p:sp>
      <p:sp>
        <p:nvSpPr>
          <p:cNvPr id="618" name="Shape 618"/>
          <p:cNvSpPr/>
          <p:nvPr/>
        </p:nvSpPr>
        <p:spPr>
          <a:xfrm>
            <a:off x="107650" y="2432550"/>
            <a:ext cx="4178100" cy="127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9" name="Shape 619"/>
          <p:cNvSpPr/>
          <p:nvPr/>
        </p:nvSpPr>
        <p:spPr>
          <a:xfrm rot="3047441">
            <a:off x="4843074" y="1795991"/>
            <a:ext cx="166098" cy="13023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/>
          <p:nvPr/>
        </p:nvSpPr>
        <p:spPr>
          <a:xfrm>
            <a:off x="31450" y="756150"/>
            <a:ext cx="3239400" cy="3836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5" name="Shape 625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6" name="Shape 626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Bearings</a:t>
            </a:r>
          </a:p>
        </p:txBody>
      </p:sp>
      <p:pic>
        <p:nvPicPr>
          <p:cNvPr id="627" name="Shape 6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8238" y="875988"/>
            <a:ext cx="2359273" cy="235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Shape 6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175" y="789250"/>
            <a:ext cx="1969625" cy="240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Shape 6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6974" y="1002713"/>
            <a:ext cx="1969625" cy="21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Shape 630"/>
          <p:cNvSpPr txBox="1"/>
          <p:nvPr/>
        </p:nvSpPr>
        <p:spPr>
          <a:xfrm>
            <a:off x="21538" y="3224325"/>
            <a:ext cx="3249300" cy="136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Figure 13-a. Straight Roller Bearing [3]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Sacrifices axial loads for radial loads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Cylindrical shape spreads out  radial stress concentration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x="3321950" y="3244775"/>
            <a:ext cx="3249300" cy="130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Figure 13-b.Tapered Roller Bearing [3]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Better at balancing a combination of axial and radial loads</a:t>
            </a:r>
          </a:p>
        </p:txBody>
      </p:sp>
      <p:sp>
        <p:nvSpPr>
          <p:cNvPr id="632" name="Shape 632"/>
          <p:cNvSpPr txBox="1"/>
          <p:nvPr/>
        </p:nvSpPr>
        <p:spPr>
          <a:xfrm>
            <a:off x="6571250" y="3244775"/>
            <a:ext cx="2521200" cy="141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Figure 13-c. Ball Bearing [3]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Cheapest and easiest to acquire.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Can be prone to deformation</a:t>
            </a:r>
          </a:p>
        </p:txBody>
      </p:sp>
      <p:sp>
        <p:nvSpPr>
          <p:cNvPr id="633" name="Shape 633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Garrett 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/>
          <p:nvPr/>
        </p:nvSpPr>
        <p:spPr>
          <a:xfrm>
            <a:off x="3308050" y="756150"/>
            <a:ext cx="3206100" cy="3836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9" name="Shape 639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0" name="Shape 640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Bearings</a:t>
            </a:r>
          </a:p>
        </p:txBody>
      </p:sp>
      <p:pic>
        <p:nvPicPr>
          <p:cNvPr id="641" name="Shape 6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8238" y="875988"/>
            <a:ext cx="2359273" cy="235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Shape 6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175" y="789250"/>
            <a:ext cx="1969625" cy="240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Shape 6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6974" y="1002713"/>
            <a:ext cx="1969625" cy="21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Shape 644"/>
          <p:cNvSpPr txBox="1"/>
          <p:nvPr/>
        </p:nvSpPr>
        <p:spPr>
          <a:xfrm>
            <a:off x="21538" y="3224325"/>
            <a:ext cx="3249300" cy="136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Figure 13-a. Straight Roller Bearing [5]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Sacrifices axial loads for radial loads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Cylindrical shape spreads out  radial stress concentration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3321950" y="3244775"/>
            <a:ext cx="3249300" cy="130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Figure 13-b.Tapered Roller Bearing [5]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Better at balancing a combination of axial and radial loads</a:t>
            </a:r>
          </a:p>
        </p:txBody>
      </p:sp>
      <p:sp>
        <p:nvSpPr>
          <p:cNvPr id="646" name="Shape 646"/>
          <p:cNvSpPr txBox="1"/>
          <p:nvPr/>
        </p:nvSpPr>
        <p:spPr>
          <a:xfrm>
            <a:off x="6571250" y="3244775"/>
            <a:ext cx="2521200" cy="141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Figure 13-c. Ball Bearing [5]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Cheapest and easiest to acquire.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Can be prone to deformation</a:t>
            </a:r>
          </a:p>
        </p:txBody>
      </p:sp>
      <p:sp>
        <p:nvSpPr>
          <p:cNvPr id="647" name="Shape 647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Garrett 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/>
          <p:nvPr/>
        </p:nvSpPr>
        <p:spPr>
          <a:xfrm>
            <a:off x="6508450" y="756150"/>
            <a:ext cx="2604600" cy="3836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3" name="Shape 653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4" name="Shape 654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Bearings</a:t>
            </a:r>
          </a:p>
        </p:txBody>
      </p:sp>
      <p:pic>
        <p:nvPicPr>
          <p:cNvPr id="655" name="Shape 6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8238" y="875988"/>
            <a:ext cx="2359273" cy="235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Shape 6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175" y="789250"/>
            <a:ext cx="1969625" cy="240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Shape 6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6974" y="1002713"/>
            <a:ext cx="1969625" cy="21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Shape 658"/>
          <p:cNvSpPr txBox="1"/>
          <p:nvPr/>
        </p:nvSpPr>
        <p:spPr>
          <a:xfrm>
            <a:off x="21538" y="3224325"/>
            <a:ext cx="3249300" cy="136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Figure 13-a. Straight Roller Bearing [3]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Sacrifices axial loads for radial loads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Cylindrical shape spreads out  radial stress concentration</a:t>
            </a:r>
          </a:p>
        </p:txBody>
      </p:sp>
      <p:sp>
        <p:nvSpPr>
          <p:cNvPr id="659" name="Shape 659"/>
          <p:cNvSpPr txBox="1"/>
          <p:nvPr/>
        </p:nvSpPr>
        <p:spPr>
          <a:xfrm>
            <a:off x="3321950" y="3244775"/>
            <a:ext cx="3249300" cy="130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Figure 13-b.Tapered Roller Bearing [3]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Better at balancing a combination of axial and radial loads</a:t>
            </a:r>
          </a:p>
        </p:txBody>
      </p:sp>
      <p:sp>
        <p:nvSpPr>
          <p:cNvPr id="660" name="Shape 660"/>
          <p:cNvSpPr txBox="1"/>
          <p:nvPr/>
        </p:nvSpPr>
        <p:spPr>
          <a:xfrm>
            <a:off x="6571250" y="3244775"/>
            <a:ext cx="2521200" cy="141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Figure 13-c. Ball Bearing [3]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Cheapest and easiest to acquire.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Can be prone to deformation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Garrett 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>
            <a:spLocks noGrp="1"/>
          </p:cNvSpPr>
          <p:nvPr>
            <p:ph type="ctrTitle"/>
          </p:nvPr>
        </p:nvSpPr>
        <p:spPr>
          <a:xfrm>
            <a:off x="685800" y="1200150"/>
            <a:ext cx="7772400" cy="110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73" name="Shape 673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References</a:t>
            </a:r>
          </a:p>
        </p:txBody>
      </p:sp>
      <p:sp>
        <p:nvSpPr>
          <p:cNvPr id="674" name="Shape 674"/>
          <p:cNvSpPr txBox="1"/>
          <p:nvPr/>
        </p:nvSpPr>
        <p:spPr>
          <a:xfrm>
            <a:off x="151500" y="793200"/>
            <a:ext cx="8814300" cy="36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[1] Dr. Guha, Tufan. “Rectanguar Jet_Lecture Notes.” Thermal Fluids Class.   Thermal Fluids Class, Tallahassee, FAMU- FSU College of   Engineering</a:t>
            </a:r>
            <a:r>
              <a:rPr lang="en" sz="1000">
                <a:solidFill>
                  <a:schemeClr val="dk1"/>
                </a:solidFill>
              </a:rPr>
              <a:t>.</a:t>
            </a:r>
          </a:p>
          <a:p>
            <a:pPr marL="4572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[2] “Tesla Turbine.” TurbineGenerator, TurbineGernerator, 20 Dec. 2016,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turbinegenerator.org/tesla-turbine/.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[3]</a:t>
            </a:r>
            <a:r>
              <a:rPr lang="en">
                <a:solidFill>
                  <a:schemeClr val="dk1"/>
                </a:solidFill>
                <a:highlight>
                  <a:srgbClr val="F1F4F5"/>
                </a:highlight>
              </a:rPr>
              <a:t>“What Is Radial Load and Axial Load?” </a:t>
            </a:r>
            <a:r>
              <a:rPr lang="en" i="1">
                <a:solidFill>
                  <a:schemeClr val="dk1"/>
                </a:solidFill>
                <a:highlight>
                  <a:srgbClr val="F1F4F5"/>
                </a:highlight>
              </a:rPr>
              <a:t>Quora</a:t>
            </a:r>
            <a:r>
              <a:rPr lang="en">
                <a:solidFill>
                  <a:schemeClr val="dk1"/>
                </a:solidFill>
                <a:highlight>
                  <a:srgbClr val="F1F4F5"/>
                </a:highlight>
              </a:rPr>
              <a:t>, Kaydon Bearing Solutions, www.quora.com/What-is-radial-load-and-axial-load.</a:t>
            </a:r>
          </a:p>
          <a:p>
            <a:pPr marL="4572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[4]</a:t>
            </a:r>
            <a:r>
              <a:rPr lang="en">
                <a:solidFill>
                  <a:schemeClr val="dk1"/>
                </a:solidFill>
                <a:highlight>
                  <a:srgbClr val="F1F4F5"/>
                </a:highlight>
              </a:rPr>
              <a:t>“Failure Analysis of a Half-Shaft of a Formula SAE Racing Car.” </a:t>
            </a:r>
            <a:r>
              <a:rPr lang="en" i="1">
                <a:solidFill>
                  <a:schemeClr val="dk1"/>
                </a:solidFill>
                <a:highlight>
                  <a:srgbClr val="F1F4F5"/>
                </a:highlight>
              </a:rPr>
              <a:t>Case Studies in Engineering Failure Analysis</a:t>
            </a:r>
            <a:r>
              <a:rPr lang="en">
                <a:solidFill>
                  <a:schemeClr val="dk1"/>
                </a:solidFill>
                <a:highlight>
                  <a:srgbClr val="F1F4F5"/>
                </a:highlight>
              </a:rPr>
              <a:t>, Elsevier, 9 May 2016, </a:t>
            </a:r>
            <a:r>
              <a:rPr lang="en" u="sng">
                <a:solidFill>
                  <a:schemeClr val="hlink"/>
                </a:solidFill>
                <a:highlight>
                  <a:srgbClr val="F1F4F5"/>
                </a:highlight>
                <a:hlinkClick r:id="rId3"/>
              </a:rPr>
              <a:t>www.sciencedirect.com/science/article/pii/S2213290216300086</a:t>
            </a:r>
            <a:r>
              <a:rPr lang="en">
                <a:solidFill>
                  <a:schemeClr val="dk1"/>
                </a:solidFill>
                <a:highlight>
                  <a:srgbClr val="F1F4F5"/>
                </a:highlight>
              </a:rPr>
              <a:t>.</a:t>
            </a:r>
          </a:p>
          <a:p>
            <a:pPr marL="4572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[5]</a:t>
            </a:r>
            <a:r>
              <a:rPr lang="en" sz="1000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  <a:highlight>
                  <a:srgbClr val="F1F4F5"/>
                </a:highlight>
              </a:rPr>
              <a:t>“Bearings.” </a:t>
            </a:r>
            <a:r>
              <a:rPr lang="en" i="1">
                <a:solidFill>
                  <a:schemeClr val="dk1"/>
                </a:solidFill>
                <a:highlight>
                  <a:srgbClr val="F1F4F5"/>
                </a:highlight>
              </a:rPr>
              <a:t>Motion Industries</a:t>
            </a:r>
            <a:r>
              <a:rPr lang="en">
                <a:solidFill>
                  <a:schemeClr val="dk1"/>
                </a:solidFill>
                <a:highlight>
                  <a:srgbClr val="F1F4F5"/>
                </a:highlight>
              </a:rPr>
              <a:t>, Motion Industries,    </a:t>
            </a:r>
            <a:r>
              <a:rPr lang="en" u="sng">
                <a:solidFill>
                  <a:schemeClr val="hlink"/>
                </a:solidFill>
                <a:highlight>
                  <a:srgbClr val="F1F4F5"/>
                </a:highlight>
                <a:hlinkClick r:id="rId4"/>
              </a:rPr>
              <a:t>www.motionindustries.com/taxonomy/Bearings/browse/en</a:t>
            </a:r>
            <a:r>
              <a:rPr lang="en">
                <a:solidFill>
                  <a:schemeClr val="dk1"/>
                </a:solidFill>
                <a:highlight>
                  <a:srgbClr val="F1F4F5"/>
                </a:highlight>
              </a:rPr>
              <a:t>.</a:t>
            </a:r>
          </a:p>
          <a:p>
            <a:pPr marL="4572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highlight>
                <a:srgbClr val="F1F4F5"/>
              </a:highlight>
            </a:endParaRPr>
          </a:p>
          <a:p>
            <a:pPr marL="4572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highlight>
                <a:srgbClr val="F1F4F5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Tesla Pump Recap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137" y="1280511"/>
            <a:ext cx="3878975" cy="264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4153125" y="3422325"/>
            <a:ext cx="5133600" cy="59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7272425" y="695150"/>
            <a:ext cx="846600" cy="2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Stacked Disks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888075" y="695150"/>
            <a:ext cx="846600" cy="14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Outlet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4693375" y="2382750"/>
            <a:ext cx="543900" cy="2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Inlet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7055375" y="3864025"/>
            <a:ext cx="891300" cy="37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Housing</a:t>
            </a:r>
          </a:p>
        </p:txBody>
      </p:sp>
      <p:sp>
        <p:nvSpPr>
          <p:cNvPr id="160" name="Shape 160"/>
          <p:cNvSpPr/>
          <p:nvPr/>
        </p:nvSpPr>
        <p:spPr>
          <a:xfrm rot="8962013">
            <a:off x="6539939" y="989496"/>
            <a:ext cx="124819" cy="81456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 rot="10041998">
            <a:off x="7943315" y="1052298"/>
            <a:ext cx="124822" cy="81765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 rot="5672789">
            <a:off x="5688028" y="2201600"/>
            <a:ext cx="124893" cy="101969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-1590215">
            <a:off x="7196706" y="3208191"/>
            <a:ext cx="125041" cy="66277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133675" y="1065150"/>
            <a:ext cx="4812600" cy="286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Series of flat disks with inner holes that spin due to a motor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Fluid enters around center of disks and centripetally moves outward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The boundary layer effect that occurs between the disks propels the fluid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Increasing rotational speed will increase centripetal force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5439275" y="428947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1. Tesla Pump System [2]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Thomas Kline</a:t>
            </a:r>
          </a:p>
        </p:txBody>
      </p:sp>
      <p:sp>
        <p:nvSpPr>
          <p:cNvPr id="167" name="Shape 167"/>
          <p:cNvSpPr/>
          <p:nvPr/>
        </p:nvSpPr>
        <p:spPr>
          <a:xfrm rot="4710588">
            <a:off x="5082677" y="1433129"/>
            <a:ext cx="1121986" cy="885291"/>
          </a:xfrm>
          <a:prstGeom prst="chord">
            <a:avLst>
              <a:gd name="adj1" fmla="val 2700000"/>
              <a:gd name="adj2" fmla="val 1620000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Tesla Pump Recap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125" y="756150"/>
            <a:ext cx="3254125" cy="33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213875" y="1009650"/>
            <a:ext cx="5427600" cy="325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Used for mixing and transporting cryogenic fluid (Liquid Nitrogen and Oxygen)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Size of tank and type of fluid defines the 15 gpm and 5 psi rise targets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Mixing will help reduce stratification within the fluid as well as disperse thermal energy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Pump shall also be robust and be able to transfer fluid from one tank to another depending on needed application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5397838" y="4133850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2. Propellant Mixing [3]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Thomas Kline</a:t>
            </a:r>
          </a:p>
        </p:txBody>
      </p:sp>
      <p:sp>
        <p:nvSpPr>
          <p:cNvPr id="177" name="Shape 177"/>
          <p:cNvSpPr/>
          <p:nvPr/>
        </p:nvSpPr>
        <p:spPr>
          <a:xfrm>
            <a:off x="7117225" y="3629325"/>
            <a:ext cx="1325700" cy="50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Target Catalog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900" y="909375"/>
            <a:ext cx="3930300" cy="332475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187200" y="850020"/>
            <a:ext cx="4688700" cy="264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 dirty="0"/>
              <a:t>Base of major targets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 dirty="0"/>
              <a:t>15 gpm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 dirty="0"/>
              <a:t>5 psi pressure </a:t>
            </a:r>
            <a:r>
              <a:rPr lang="en" sz="1600" dirty="0" smtClean="0"/>
              <a:t>rise</a:t>
            </a:r>
          </a:p>
          <a:p>
            <a:pPr marL="584200" lvl="1" rtl="0">
              <a:spcBef>
                <a:spcPts val="0"/>
              </a:spcBef>
              <a:spcAft>
                <a:spcPts val="0"/>
              </a:spcAft>
              <a:buSzPct val="100000"/>
            </a:pPr>
            <a:endParaRPr lang="en" sz="16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 dirty="0"/>
              <a:t>To reach the major targets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 dirty="0"/>
              <a:t>Disk spacing range based on previous studies 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Minimal power</a:t>
            </a:r>
            <a:r>
              <a:rPr lang="en" sz="1600" dirty="0"/>
              <a:t> and of disks varies based on the provided motor: Bodine </a:t>
            </a:r>
            <a:r>
              <a:rPr lang="en" sz="1600" dirty="0" smtClean="0"/>
              <a:t>34B4BEBL</a:t>
            </a:r>
          </a:p>
          <a:p>
            <a:pPr marL="584200" lvl="1" rtl="0">
              <a:spcBef>
                <a:spcPts val="0"/>
              </a:spcBef>
              <a:spcAft>
                <a:spcPts val="0"/>
              </a:spcAft>
              <a:buSzPct val="100000"/>
            </a:pPr>
            <a:endParaRPr lang="en" sz="16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 dirty="0"/>
              <a:t>Housing dimensions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 dirty="0"/>
              <a:t>Fits on 8 in diameter conflat flange</a:t>
            </a:r>
          </a:p>
          <a:p>
            <a:pPr marL="914400" lvl="1" indent="-330200" rtl="0">
              <a:spcBef>
                <a:spcPts val="0"/>
              </a:spcBef>
              <a:buSzPct val="100000"/>
              <a:buChar char="○"/>
            </a:pPr>
            <a:r>
              <a:rPr lang="en" sz="1600" dirty="0"/>
              <a:t>Fits through 4 in diameter hole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	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5147700" y="756150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Table 1. Target Catalog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Thomas Kline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Overall Concept 1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421150" y="1150437"/>
            <a:ext cx="40614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Cylindrical Housing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Anchor points at bottom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Two outlets </a:t>
            </a:r>
          </a:p>
          <a:p>
            <a:pPr marL="914400" lvl="1" indent="-3302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Mixing</a:t>
            </a:r>
          </a:p>
          <a:p>
            <a:pPr marL="914400" lvl="1" indent="-3302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Pump out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Inlets at the bottom centered around the shaft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Disks centered in housing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4996500" y="431817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3. Concept 1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Thomas Kline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150" y="889000"/>
            <a:ext cx="4061400" cy="35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 rot="5400000">
            <a:off x="4896700" y="1339775"/>
            <a:ext cx="166200" cy="994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 rot="7862987">
            <a:off x="7002932" y="764779"/>
            <a:ext cx="166282" cy="99450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420790" y="1011830"/>
            <a:ext cx="3074700" cy="375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94"/>
          <p:cNvSpPr txBox="1"/>
          <p:nvPr/>
        </p:nvSpPr>
        <p:spPr>
          <a:xfrm>
            <a:off x="421150" y="1150437"/>
            <a:ext cx="40614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Cylindrical Housing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Anchor points at bottom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Two outlets </a:t>
            </a:r>
          </a:p>
          <a:p>
            <a:pPr marL="914400" lvl="1" indent="-330200">
              <a:lnSpc>
                <a:spcPts val="18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Mixing</a:t>
            </a:r>
          </a:p>
          <a:p>
            <a:pPr marL="914400" lvl="1" indent="-330200">
              <a:lnSpc>
                <a:spcPts val="18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600" dirty="0"/>
              <a:t>Pump out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 smtClean="0"/>
              <a:t>Inlets </a:t>
            </a:r>
            <a:r>
              <a:rPr lang="en" sz="1800" dirty="0"/>
              <a:t>at the bottom centered around the shaft</a:t>
            </a:r>
          </a:p>
          <a:p>
            <a:pPr marL="457200" lvl="0" indent="-342900" rtl="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" sz="1800" dirty="0"/>
              <a:t>Disks centered in housing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1371594" y="4326725"/>
            <a:ext cx="59001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69625" y="-23250"/>
            <a:ext cx="70152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Concept Generation - Overall Concept 1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1149675" y="962525"/>
            <a:ext cx="5133600" cy="59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4996500" y="4318175"/>
            <a:ext cx="3386700" cy="2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3. Concept 1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7261850" y="142525"/>
            <a:ext cx="1442100" cy="3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Thomas Kline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150" y="889000"/>
            <a:ext cx="4061400" cy="35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 rot="-3469812">
            <a:off x="6665475" y="2989826"/>
            <a:ext cx="166219" cy="99457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 rot="-1610564">
            <a:off x="7168302" y="2665562"/>
            <a:ext cx="166097" cy="99442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 rot="-2572734">
            <a:off x="6606734" y="2506564"/>
            <a:ext cx="166213" cy="9945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393890" y="1485088"/>
            <a:ext cx="3309000" cy="31681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2412</Words>
  <Application>Microsoft Office PowerPoint</Application>
  <PresentationFormat>On-screen Show (16:9)</PresentationFormat>
  <Paragraphs>500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Courier New</vt:lpstr>
      <vt:lpstr>Arial</vt:lpstr>
      <vt:lpstr>Noto Sans Symbols</vt:lpstr>
      <vt:lpstr>Calibri</vt:lpstr>
      <vt:lpstr>Raleway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Duggan</dc:creator>
  <cp:lastModifiedBy>Studentpro</cp:lastModifiedBy>
  <cp:revision>3</cp:revision>
  <dcterms:modified xsi:type="dcterms:W3CDTF">2017-11-09T02:55:19Z</dcterms:modified>
</cp:coreProperties>
</file>